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4A58E7-1E67-4BD7-87C5-E857CA451DE3}" type="datetimeFigureOut">
              <a:rPr lang="id-ID" smtClean="0"/>
              <a:t>13/04/2025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ABBEC8E-EA8C-4A00-BDC3-57F708D53AE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UKURAN PEMUSATAN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DIAH PRAMESTARI, ST.,MT</a:t>
            </a:r>
          </a:p>
        </p:txBody>
      </p:sp>
    </p:spTree>
    <p:extLst>
      <p:ext uri="{BB962C8B-B14F-4D97-AF65-F5344CB8AC3E}">
        <p14:creationId xmlns:p14="http://schemas.microsoft.com/office/powerpoint/2010/main" val="745934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MODUS</a:t>
            </a:r>
            <a:endParaRPr lang="id-ID" dirty="0"/>
          </a:p>
          <a:p>
            <a:pPr algn="just"/>
            <a:r>
              <a:rPr lang="id-ID" sz="2200" dirty="0"/>
              <a:t>CONTOH : </a:t>
            </a:r>
          </a:p>
          <a:p>
            <a:pPr lvl="1" algn="just"/>
            <a:r>
              <a:rPr lang="id-ID" dirty="0"/>
              <a:t>Terdapat data-data sbb : 2,1,3,4,5,6,3,3,4</a:t>
            </a:r>
          </a:p>
          <a:p>
            <a:pPr lvl="1" algn="just"/>
            <a:r>
              <a:rPr lang="id-ID" dirty="0"/>
              <a:t>Modusnya adalah : 3</a:t>
            </a:r>
          </a:p>
          <a:p>
            <a:pPr lvl="1" algn="just"/>
            <a:endParaRPr lang="id-ID" dirty="0"/>
          </a:p>
          <a:p>
            <a:pPr lvl="1" algn="just"/>
            <a:r>
              <a:rPr lang="id-ID" dirty="0"/>
              <a:t>Terdapat data-data sbb : 2,1,3,4,5,6,3,4,3,4,2</a:t>
            </a:r>
          </a:p>
          <a:p>
            <a:pPr lvl="1" algn="just"/>
            <a:r>
              <a:rPr lang="id-ID" dirty="0"/>
              <a:t>Modusnya adalah :  3 dan 4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(7)</a:t>
            </a:r>
          </a:p>
        </p:txBody>
      </p:sp>
    </p:spTree>
    <p:extLst>
      <p:ext uri="{BB962C8B-B14F-4D97-AF65-F5344CB8AC3E}">
        <p14:creationId xmlns:p14="http://schemas.microsoft.com/office/powerpoint/2010/main" val="326259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2856"/>
            <a:ext cx="7977209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KUARTIL</a:t>
            </a:r>
            <a:endParaRPr lang="id-ID" dirty="0"/>
          </a:p>
          <a:p>
            <a:pPr algn="just"/>
            <a:r>
              <a:rPr lang="id-ID" dirty="0"/>
              <a:t>Ukuran letak yang membagi distribusi frekuensi menjadi empat bagian sama besar. </a:t>
            </a:r>
          </a:p>
          <a:p>
            <a:pPr algn="just"/>
            <a:endParaRPr lang="id-ID" dirty="0"/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endParaRPr lang="id-ID" dirty="0"/>
          </a:p>
          <a:p>
            <a:pPr algn="just"/>
            <a:r>
              <a:rPr lang="id-ID" dirty="0"/>
              <a:t>Ada 3 jenis kuartil, yaitu kuartil bawah atau kuartil pertama (Q1), kuartil tengah atau kuartil kedua (Q2) dan kuartil atas atau ketiga (Q3) </a:t>
            </a:r>
          </a:p>
          <a:p>
            <a:pPr algn="just"/>
            <a:r>
              <a:rPr lang="id-ID" dirty="0"/>
              <a:t>Langkah pertama yang harus dilakukan adalah mengurutkan data mulai dari yang terkecil sampai yang terbesar </a:t>
            </a:r>
          </a:p>
          <a:p>
            <a:pPr algn="just"/>
            <a:endParaRPr lang="id-ID" dirty="0"/>
          </a:p>
          <a:p>
            <a:pPr algn="just"/>
            <a:endParaRPr lang="id-ID" dirty="0"/>
          </a:p>
          <a:p>
            <a:pPr marL="0" indent="0" algn="just">
              <a:buNone/>
            </a:pPr>
            <a:endParaRPr lang="id-ID" dirty="0"/>
          </a:p>
          <a:p>
            <a:pPr marL="0" indent="0" algn="just">
              <a:buNone/>
            </a:pPr>
            <a:endParaRPr lang="id-ID" dirty="0"/>
          </a:p>
          <a:p>
            <a:pPr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(8)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1763688" y="3467625"/>
            <a:ext cx="42672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528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3378" y="2138164"/>
            <a:ext cx="8011070" cy="4243164"/>
          </a:xfrm>
        </p:spPr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KUARTIL</a:t>
            </a:r>
            <a:endParaRPr lang="id-ID" dirty="0"/>
          </a:p>
          <a:p>
            <a:pPr algn="just"/>
            <a:r>
              <a:rPr lang="id-ID" dirty="0"/>
              <a:t>Q1 mempunyai sifat bahwa 25% data jatuh dibawah Q1, 50% data jatuh dibawah Q2 dan 75% jatuh dibawah Q3</a:t>
            </a:r>
          </a:p>
          <a:p>
            <a:r>
              <a:rPr lang="id-ID" dirty="0"/>
              <a:t>Rumus :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(9)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907" y="4077072"/>
            <a:ext cx="4032448" cy="98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367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248347"/>
                <a:ext cx="8568952" cy="387781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KUARTIL</a:t>
                </a:r>
                <a:endParaRPr lang="id-ID" dirty="0"/>
              </a:p>
              <a:p>
                <a:pPr algn="just"/>
                <a:r>
                  <a:rPr lang="id-ID" dirty="0"/>
                  <a:t>CONTOH : </a:t>
                </a:r>
              </a:p>
              <a:p>
                <a:pPr lvl="1" algn="just"/>
                <a:r>
                  <a:rPr lang="id-ID" dirty="0"/>
                  <a:t>Dari data-data sbb : 2,1,3,4,5,6,3,3,4</a:t>
                </a:r>
              </a:p>
              <a:p>
                <a:pPr lvl="1" algn="just"/>
                <a:r>
                  <a:rPr lang="id-ID" dirty="0"/>
                  <a:t>Tentukanlah Q</a:t>
                </a:r>
                <a:r>
                  <a:rPr lang="id-ID" sz="1600" dirty="0"/>
                  <a:t>1</a:t>
                </a:r>
                <a:r>
                  <a:rPr lang="id-ID" dirty="0"/>
                  <a:t> , Q</a:t>
                </a:r>
                <a:r>
                  <a:rPr lang="id-ID" sz="1600" dirty="0"/>
                  <a:t>2 </a:t>
                </a:r>
                <a:r>
                  <a:rPr lang="id-ID" dirty="0"/>
                  <a:t>dan Q</a:t>
                </a:r>
                <a:r>
                  <a:rPr lang="id-ID" sz="1800" dirty="0"/>
                  <a:t>3 </a:t>
                </a:r>
                <a:r>
                  <a:rPr lang="id-ID" sz="2400" dirty="0"/>
                  <a:t>!</a:t>
                </a:r>
              </a:p>
              <a:p>
                <a:pPr lvl="1" algn="just"/>
                <a:r>
                  <a:rPr lang="id-ID" sz="2400" dirty="0"/>
                  <a:t>Urutan data : 1,2,3,3,3,4,4,5,6</a:t>
                </a:r>
              </a:p>
              <a:p>
                <a:pPr marL="2834640" lvl="8" indent="0" algn="just">
                  <a:buNone/>
                </a:pPr>
                <a:r>
                  <a:rPr lang="id-ID" sz="2400" dirty="0"/>
                  <a:t>       Q1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b="0" i="1" smtClean="0">
                            <a:latin typeface="Cambria Math"/>
                          </a:rPr>
                          <m:t>1 (9+1)</m:t>
                        </m:r>
                      </m:num>
                      <m:den>
                        <m:r>
                          <a:rPr lang="id-ID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id-ID" sz="2400" b="0" i="0" smtClean="0">
                        <a:latin typeface="Cambria Math"/>
                      </a:rPr>
                      <m:t>=2.5</m:t>
                    </m:r>
                  </m:oMath>
                </a14:m>
                <a:endParaRPr lang="id-ID" dirty="0"/>
              </a:p>
              <a:p>
                <a:pPr marL="411480" lvl="1" indent="0" algn="just">
                  <a:buNone/>
                </a:pPr>
                <a:r>
                  <a:rPr lang="id-ID" sz="1800" dirty="0"/>
                  <a:t> </a:t>
                </a:r>
                <a:r>
                  <a:rPr lang="id-ID" sz="1200" dirty="0"/>
                  <a:t>                                                 	                   </a:t>
                </a:r>
                <a:r>
                  <a:rPr lang="id-ID" sz="2000" dirty="0"/>
                  <a:t>Q1 terletak pada data ke 2 dan 3 yaitu 2.5</a:t>
                </a:r>
              </a:p>
              <a:p>
                <a:pPr marL="0" indent="0">
                  <a:buNone/>
                </a:pPr>
                <a:r>
                  <a:rPr lang="id-ID" sz="2000" dirty="0"/>
                  <a:t>			</a:t>
                </a:r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			    </a:t>
                </a:r>
                <a:r>
                  <a:rPr lang="it-IT" sz="2000" dirty="0"/>
                  <a:t>Berarti </a:t>
                </a:r>
                <a:r>
                  <a:rPr lang="id-ID" sz="2000" dirty="0"/>
                  <a:t>2</a:t>
                </a:r>
                <a:r>
                  <a:rPr lang="it-IT" sz="2000" dirty="0"/>
                  <a:t>5% data mempunyai nilai dibawah </a:t>
                </a:r>
                <a:r>
                  <a:rPr lang="id-ID" sz="2000" dirty="0"/>
                  <a:t>2.5</a:t>
                </a:r>
                <a:r>
                  <a:rPr lang="it-IT" sz="2000" dirty="0"/>
                  <a:t> </a:t>
                </a:r>
                <a:endParaRPr lang="id-ID" sz="20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248347"/>
                <a:ext cx="8568952" cy="3877815"/>
              </a:xfrm>
              <a:blipFill rotWithShape="1">
                <a:blip r:embed="rId2"/>
                <a:stretch>
                  <a:fillRect l="-1139" t="-220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(10)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431492"/>
            <a:ext cx="2448272" cy="98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0874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KUARTIL</a:t>
            </a:r>
            <a:endParaRPr lang="id-ID" dirty="0"/>
          </a:p>
          <a:p>
            <a:pPr algn="just"/>
            <a:r>
              <a:rPr lang="id-ID" dirty="0"/>
              <a:t>Dari CONTOH :</a:t>
            </a:r>
          </a:p>
          <a:p>
            <a:pPr lvl="1" algn="just"/>
            <a:r>
              <a:rPr lang="id-ID" sz="2400" dirty="0"/>
              <a:t>Berapa Q</a:t>
            </a:r>
            <a:r>
              <a:rPr lang="id-ID" sz="1800" dirty="0"/>
              <a:t>2</a:t>
            </a:r>
            <a:r>
              <a:rPr lang="id-ID" sz="2400" dirty="0"/>
              <a:t> ? Artinya ?</a:t>
            </a:r>
          </a:p>
          <a:p>
            <a:pPr lvl="1" algn="just"/>
            <a:r>
              <a:rPr lang="id-ID" sz="2400" dirty="0"/>
              <a:t>Berapa Q</a:t>
            </a:r>
            <a:r>
              <a:rPr lang="id-ID" sz="1800" dirty="0"/>
              <a:t>3</a:t>
            </a:r>
            <a:r>
              <a:rPr lang="id-ID" sz="2400" dirty="0"/>
              <a:t> ? Artinya ?</a:t>
            </a:r>
          </a:p>
          <a:p>
            <a:pPr lvl="1" algn="just"/>
            <a:endParaRPr lang="id-ID" sz="2400" dirty="0"/>
          </a:p>
          <a:p>
            <a:pPr lvl="1" algn="just"/>
            <a:endParaRPr lang="id-ID" sz="2400" dirty="0"/>
          </a:p>
          <a:p>
            <a:pPr marL="411480" lvl="1" indent="0" algn="just">
              <a:buNone/>
            </a:pPr>
            <a:endParaRPr lang="id-ID" sz="2400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(11)</a:t>
            </a:r>
          </a:p>
        </p:txBody>
      </p:sp>
    </p:spTree>
    <p:extLst>
      <p:ext uri="{BB962C8B-B14F-4D97-AF65-F5344CB8AC3E}">
        <p14:creationId xmlns:p14="http://schemas.microsoft.com/office/powerpoint/2010/main" val="4138968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DESIL</a:t>
            </a:r>
            <a:endParaRPr lang="id-ID" dirty="0"/>
          </a:p>
          <a:p>
            <a:pPr algn="just"/>
            <a:r>
              <a:rPr lang="id-ID" dirty="0"/>
              <a:t>Ukuran letak yang membagi distribusi frekuensi menjadi sepuluh bagian sama besar. </a:t>
            </a:r>
          </a:p>
          <a:p>
            <a:pPr algn="just"/>
            <a:r>
              <a:rPr lang="id-ID" dirty="0"/>
              <a:t>Terdapat 9 jenis desil yang dilambangkan dengan D1, D2 sampai D9 </a:t>
            </a:r>
          </a:p>
          <a:p>
            <a:pPr algn="just"/>
            <a:r>
              <a:rPr lang="id-ID" dirty="0"/>
              <a:t>D1 mempunyai sifat bahwa 10% data jatuh dibawah D1, 20% data jatuh dibawah D2 dan seterusnya sampai 90% jatuh dibawah D9. </a:t>
            </a:r>
          </a:p>
          <a:p>
            <a:pPr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(12)</a:t>
            </a:r>
          </a:p>
        </p:txBody>
      </p:sp>
    </p:spTree>
    <p:extLst>
      <p:ext uri="{BB962C8B-B14F-4D97-AF65-F5344CB8AC3E}">
        <p14:creationId xmlns:p14="http://schemas.microsoft.com/office/powerpoint/2010/main" val="3264778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99247" y="2248347"/>
                <a:ext cx="7745505" cy="427699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DESIL</a:t>
                </a:r>
                <a:endParaRPr lang="id-ID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800" b="0" i="1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id-ID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id-ID" sz="2800" b="0" i="1" smtClean="0">
                        <a:latin typeface="Cambria Math"/>
                      </a:rPr>
                      <m:t>=</m:t>
                    </m:r>
                    <m:r>
                      <a:rPr lang="id-ID" sz="2800" b="0" i="1" smtClean="0">
                        <a:latin typeface="Cambria Math"/>
                      </a:rPr>
                      <m:t>𝑛𝑖𝑙𝑎𝑖</m:t>
                    </m:r>
                    <m:r>
                      <a:rPr lang="id-ID" sz="2800" b="0" i="1" smtClean="0">
                        <a:latin typeface="Cambria Math"/>
                      </a:rPr>
                      <m:t> </m:t>
                    </m:r>
                    <m:r>
                      <a:rPr lang="id-ID" sz="2800" b="0" i="1" smtClean="0">
                        <a:latin typeface="Cambria Math"/>
                      </a:rPr>
                      <m:t>𝑘𝑒</m:t>
                    </m:r>
                    <m:f>
                      <m:fPr>
                        <m:ctrlPr>
                          <a:rPr lang="id-ID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800" b="0" i="1" smtClean="0">
                            <a:latin typeface="Cambria Math"/>
                          </a:rPr>
                          <m:t>𝑖</m:t>
                        </m:r>
                        <m:r>
                          <a:rPr lang="id-ID" sz="2800" b="0" i="1" smtClean="0">
                            <a:latin typeface="Cambria Math"/>
                          </a:rPr>
                          <m:t>(</m:t>
                        </m:r>
                        <m:r>
                          <a:rPr lang="id-ID" sz="2800" b="0" i="1" smtClean="0">
                            <a:latin typeface="Cambria Math"/>
                          </a:rPr>
                          <m:t>𝑛</m:t>
                        </m:r>
                        <m:r>
                          <a:rPr lang="id-ID" sz="2800" b="0" i="1" smtClean="0">
                            <a:latin typeface="Cambria Math"/>
                          </a:rPr>
                          <m:t>+1)</m:t>
                        </m:r>
                      </m:num>
                      <m:den>
                        <m:r>
                          <a:rPr lang="id-ID" sz="28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id-ID" sz="2800" dirty="0"/>
              </a:p>
              <a:p>
                <a:pPr algn="just"/>
                <a:r>
                  <a:rPr lang="id-ID" dirty="0"/>
                  <a:t>CONTOH : </a:t>
                </a:r>
              </a:p>
              <a:p>
                <a:pPr lvl="1" algn="just"/>
                <a:r>
                  <a:rPr lang="id-ID" dirty="0"/>
                  <a:t>Dari data-data sbb : 2,2,2,1,6,3,6,5,3,10,2</a:t>
                </a:r>
              </a:p>
              <a:p>
                <a:pPr lvl="1" algn="just"/>
                <a:r>
                  <a:rPr lang="id-ID" dirty="0"/>
                  <a:t>Tentukanlah  Desil </a:t>
                </a:r>
                <a:r>
                  <a:rPr lang="id-ID" sz="2400" dirty="0"/>
                  <a:t>!</a:t>
                </a:r>
              </a:p>
              <a:p>
                <a:pPr lvl="1"/>
                <a:r>
                  <a:rPr lang="id-ID" sz="2200" dirty="0"/>
                  <a:t>Urutan data : </a:t>
                </a:r>
                <a:r>
                  <a:rPr lang="id-ID" dirty="0"/>
                  <a:t>1, 2, 2, 2, 2, 3, 3, 5, 6, 6, 10</a:t>
                </a:r>
              </a:p>
              <a:p>
                <a:pPr lvl="1"/>
                <a:r>
                  <a:rPr lang="id-ID" sz="2400" dirty="0"/>
                  <a:t>D1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i="1">
                            <a:latin typeface="Cambria Math"/>
                          </a:rPr>
                          <m:t>1 (</m:t>
                        </m:r>
                        <m:r>
                          <a:rPr lang="id-ID" sz="2400" b="0" i="1" smtClean="0">
                            <a:latin typeface="Cambria Math"/>
                          </a:rPr>
                          <m:t>11</m:t>
                        </m:r>
                        <m:r>
                          <a:rPr lang="id-ID" sz="2400" i="1">
                            <a:latin typeface="Cambria Math"/>
                          </a:rPr>
                          <m:t>+1)</m:t>
                        </m:r>
                      </m:num>
                      <m:den>
                        <m:r>
                          <a:rPr lang="id-ID" sz="2400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id-ID" sz="2400">
                        <a:latin typeface="Cambria Math"/>
                      </a:rPr>
                      <m:t>=</m:t>
                    </m:r>
                    <m:r>
                      <a:rPr lang="id-ID" sz="2400" b="0" i="0" smtClean="0">
                        <a:latin typeface="Cambria Math"/>
                      </a:rPr>
                      <m:t>1.2</m:t>
                    </m:r>
                  </m:oMath>
                </a14:m>
                <a:endParaRPr lang="id-ID" sz="2400" b="0" dirty="0"/>
              </a:p>
              <a:p>
                <a:pPr lvl="1"/>
                <a:r>
                  <a:rPr lang="id-ID" sz="2400" dirty="0"/>
                  <a:t> D1 terletak pada data ke 1 dan 2 yaitu 1.5</a:t>
                </a:r>
              </a:p>
              <a:p>
                <a:pPr lvl="1"/>
                <a:r>
                  <a:rPr lang="it-IT" dirty="0"/>
                  <a:t>Berarti </a:t>
                </a:r>
                <a:r>
                  <a:rPr lang="id-ID" dirty="0"/>
                  <a:t>10</a:t>
                </a:r>
                <a:r>
                  <a:rPr lang="it-IT" dirty="0"/>
                  <a:t>% data mempunyai nilai dibawah </a:t>
                </a:r>
                <a:r>
                  <a:rPr lang="id-ID" dirty="0"/>
                  <a:t>1.5</a:t>
                </a:r>
              </a:p>
              <a:p>
                <a:pPr marL="411480" lvl="1" indent="0">
                  <a:buNone/>
                </a:pPr>
                <a:endParaRPr lang="id-ID" sz="36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9247" y="2248347"/>
                <a:ext cx="7745505" cy="4276997"/>
              </a:xfrm>
              <a:blipFill rotWithShape="1">
                <a:blip r:embed="rId2"/>
                <a:stretch>
                  <a:fillRect l="-1260" t="-199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(13)</a:t>
            </a:r>
          </a:p>
        </p:txBody>
      </p:sp>
    </p:spTree>
    <p:extLst>
      <p:ext uri="{BB962C8B-B14F-4D97-AF65-F5344CB8AC3E}">
        <p14:creationId xmlns:p14="http://schemas.microsoft.com/office/powerpoint/2010/main" val="1215641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DESIL</a:t>
            </a:r>
            <a:endParaRPr lang="id-ID" dirty="0"/>
          </a:p>
          <a:p>
            <a:pPr algn="just"/>
            <a:r>
              <a:rPr lang="id-ID" dirty="0"/>
              <a:t>Dari CONTOH :</a:t>
            </a:r>
          </a:p>
          <a:p>
            <a:pPr lvl="1" algn="just"/>
            <a:r>
              <a:rPr lang="id-ID" sz="2400" dirty="0"/>
              <a:t>Berapa D</a:t>
            </a:r>
            <a:r>
              <a:rPr lang="id-ID" sz="1800" dirty="0"/>
              <a:t>2</a:t>
            </a:r>
            <a:r>
              <a:rPr lang="id-ID" sz="2400" dirty="0"/>
              <a:t> ? Artinya ?</a:t>
            </a:r>
          </a:p>
          <a:p>
            <a:pPr lvl="1" algn="just"/>
            <a:r>
              <a:rPr lang="id-ID" sz="2400" dirty="0"/>
              <a:t>Berapa D</a:t>
            </a:r>
            <a:r>
              <a:rPr lang="id-ID" sz="1800" dirty="0"/>
              <a:t>3</a:t>
            </a:r>
            <a:r>
              <a:rPr lang="id-ID" sz="2400" dirty="0"/>
              <a:t> ? Artinya ?</a:t>
            </a:r>
          </a:p>
          <a:p>
            <a:pPr lvl="1" algn="just"/>
            <a:r>
              <a:rPr lang="id-ID" sz="2400" dirty="0"/>
              <a:t>Hitung sampai D</a:t>
            </a:r>
            <a:r>
              <a:rPr lang="id-ID" sz="1800" dirty="0"/>
              <a:t>10 </a:t>
            </a:r>
            <a:r>
              <a:rPr lang="id-ID" sz="2400" dirty="0"/>
              <a:t>!</a:t>
            </a:r>
            <a:endParaRPr lang="id-ID" sz="1800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(14)</a:t>
            </a:r>
          </a:p>
        </p:txBody>
      </p:sp>
    </p:spTree>
    <p:extLst>
      <p:ext uri="{BB962C8B-B14F-4D97-AF65-F5344CB8AC3E}">
        <p14:creationId xmlns:p14="http://schemas.microsoft.com/office/powerpoint/2010/main" val="3381573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PERSENTIL</a:t>
            </a:r>
            <a:endParaRPr lang="id-ID" dirty="0"/>
          </a:p>
          <a:p>
            <a:pPr algn="just"/>
            <a:r>
              <a:rPr lang="id-ID" dirty="0"/>
              <a:t>Ukuran letak yang membagi distribusi frekuensi menjadi seratus bagian sama besar</a:t>
            </a:r>
          </a:p>
          <a:p>
            <a:pPr algn="just"/>
            <a:r>
              <a:rPr lang="id-ID" dirty="0"/>
              <a:t>Ada 99 jenis desil yang dilambangkan dengan P1, P2 sampai P99 </a:t>
            </a:r>
          </a:p>
          <a:p>
            <a:pPr algn="just"/>
            <a:r>
              <a:rPr lang="id-ID" dirty="0"/>
              <a:t>P1 mempunyai sifat bahwa 1% data jatuh dibawah P1, 2% data jatuh dibawah P2 dan seterusnya sampai 99% jatuh dibawah P99 </a:t>
            </a:r>
          </a:p>
          <a:p>
            <a:pPr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(15)</a:t>
            </a:r>
          </a:p>
        </p:txBody>
      </p:sp>
    </p:spTree>
    <p:extLst>
      <p:ext uri="{BB962C8B-B14F-4D97-AF65-F5344CB8AC3E}">
        <p14:creationId xmlns:p14="http://schemas.microsoft.com/office/powerpoint/2010/main" val="3637227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99247" y="2248347"/>
                <a:ext cx="7745505" cy="434900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PERSENTIL</a:t>
                </a:r>
                <a:endParaRPr lang="id-ID" dirty="0"/>
              </a:p>
              <a:p>
                <a:pPr algn="just"/>
                <a:r>
                  <a:rPr lang="id-ID" dirty="0"/>
                  <a:t>Ukuran letak yang membagi distribusi frekuensi</a:t>
                </a:r>
              </a:p>
              <a:p>
                <a:pPr marL="0" indent="0" algn="just">
                  <a:buNone/>
                </a:pPr>
                <a:endParaRPr lang="id-ID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id-ID" dirty="0"/>
              </a:p>
              <a:p>
                <a:pPr marL="354013" lvl="1" indent="-354013" algn="just"/>
                <a:r>
                  <a:rPr lang="id-ID" dirty="0"/>
                  <a:t>CONTOH : </a:t>
                </a:r>
              </a:p>
              <a:p>
                <a:pPr lvl="1" algn="just"/>
                <a:r>
                  <a:rPr lang="id-ID" dirty="0"/>
                  <a:t>Dari data-data sbb : 2,2,2,1,6,4,6,5,3,10,2</a:t>
                </a:r>
              </a:p>
              <a:p>
                <a:pPr lvl="1" algn="just"/>
                <a:r>
                  <a:rPr lang="id-ID" dirty="0"/>
                  <a:t>Tentukanlah  Persentil 50 </a:t>
                </a:r>
                <a:r>
                  <a:rPr lang="id-ID" sz="2400" dirty="0"/>
                  <a:t>!</a:t>
                </a:r>
              </a:p>
              <a:p>
                <a:pPr lvl="1"/>
                <a:r>
                  <a:rPr lang="id-ID" dirty="0"/>
                  <a:t>Urutan data : 1, 2, 2, 2, 2, 3, 4, 5, 6, 6, 10</a:t>
                </a:r>
              </a:p>
              <a:p>
                <a:pPr lvl="1"/>
                <a:r>
                  <a:rPr lang="id-ID" sz="2400" dirty="0"/>
                  <a:t>P</a:t>
                </a:r>
                <a:r>
                  <a:rPr lang="id-ID" sz="1700" dirty="0"/>
                  <a:t>50</a:t>
                </a:r>
                <a:r>
                  <a:rPr lang="id-ID" sz="2400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400" b="0" i="1" smtClean="0">
                            <a:latin typeface="Cambria Math"/>
                          </a:rPr>
                          <m:t>50</m:t>
                        </m:r>
                        <m:r>
                          <a:rPr lang="id-ID" sz="2400" i="1">
                            <a:latin typeface="Cambria Math"/>
                          </a:rPr>
                          <m:t>(11+1)</m:t>
                        </m:r>
                      </m:num>
                      <m:den>
                        <m:r>
                          <a:rPr lang="id-ID" sz="2400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id-ID" sz="2400">
                        <a:latin typeface="Cambria Math"/>
                      </a:rPr>
                      <m:t>=</m:t>
                    </m:r>
                    <m:r>
                      <a:rPr lang="id-ID" sz="2400" b="0" i="0" smtClean="0">
                        <a:latin typeface="Cambria Math"/>
                      </a:rPr>
                      <m:t>6</m:t>
                    </m:r>
                  </m:oMath>
                </a14:m>
                <a:endParaRPr lang="id-ID" sz="2400" dirty="0"/>
              </a:p>
              <a:p>
                <a:pPr lvl="1"/>
                <a:r>
                  <a:rPr lang="id-ID" sz="2400" dirty="0"/>
                  <a:t> P</a:t>
                </a:r>
                <a:r>
                  <a:rPr lang="id-ID" sz="1900" dirty="0"/>
                  <a:t>50</a:t>
                </a:r>
                <a:r>
                  <a:rPr lang="id-ID" sz="2400" dirty="0"/>
                  <a:t> terletak pada data ke 6 yaitu 3</a:t>
                </a:r>
              </a:p>
              <a:p>
                <a:pPr lvl="1"/>
                <a:r>
                  <a:rPr lang="it-IT" dirty="0"/>
                  <a:t>Berarti </a:t>
                </a:r>
                <a:r>
                  <a:rPr lang="id-ID" dirty="0"/>
                  <a:t>50</a:t>
                </a:r>
                <a:r>
                  <a:rPr lang="it-IT" dirty="0"/>
                  <a:t>% data mempunyai nilai dibawah </a:t>
                </a:r>
                <a:r>
                  <a:rPr lang="id-ID" dirty="0"/>
                  <a:t>3</a:t>
                </a:r>
              </a:p>
              <a:p>
                <a:pPr algn="just"/>
                <a:endParaRPr lang="id-ID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9247" y="2248347"/>
                <a:ext cx="7745505" cy="4349005"/>
              </a:xfrm>
              <a:blipFill rotWithShape="1">
                <a:blip r:embed="rId2"/>
                <a:stretch>
                  <a:fillRect l="-1024" t="-168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59632" y="2996952"/>
                <a:ext cx="2880320" cy="678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2000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id-ID" sz="20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id-ID" sz="2000" i="1">
                          <a:latin typeface="Cambria Math"/>
                        </a:rPr>
                        <m:t>=</m:t>
                      </m:r>
                      <m:r>
                        <a:rPr lang="id-ID" sz="2000" i="1">
                          <a:latin typeface="Cambria Math"/>
                        </a:rPr>
                        <m:t>𝑛𝑖𝑙𝑎𝑖</m:t>
                      </m:r>
                      <m:r>
                        <a:rPr lang="id-ID" sz="2000" i="1">
                          <a:latin typeface="Cambria Math"/>
                        </a:rPr>
                        <m:t> </m:t>
                      </m:r>
                      <m:r>
                        <a:rPr lang="id-ID" sz="2000" i="1">
                          <a:latin typeface="Cambria Math"/>
                        </a:rPr>
                        <m:t>𝑘𝑒</m:t>
                      </m:r>
                      <m:f>
                        <m:fPr>
                          <m:ctrlPr>
                            <a:rPr lang="id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sz="2000" i="1">
                              <a:latin typeface="Cambria Math"/>
                            </a:rPr>
                            <m:t>𝑖</m:t>
                          </m:r>
                          <m:r>
                            <a:rPr lang="id-ID" sz="2000" i="1">
                              <a:latin typeface="Cambria Math"/>
                            </a:rPr>
                            <m:t>(</m:t>
                          </m:r>
                          <m:r>
                            <a:rPr lang="id-ID" sz="2000" i="1">
                              <a:latin typeface="Cambria Math"/>
                            </a:rPr>
                            <m:t>𝑛</m:t>
                          </m:r>
                          <m:r>
                            <a:rPr lang="id-ID" sz="20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id-ID" sz="2000" i="1">
                              <a:latin typeface="Cambria Math"/>
                            </a:rPr>
                            <m:t>10</m:t>
                          </m:r>
                          <m:r>
                            <a:rPr lang="id-ID" sz="2000" b="0" i="1" smtClean="0">
                              <a:latin typeface="Cambria Math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id-ID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996952"/>
                <a:ext cx="2880320" cy="6785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41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sz="2800" dirty="0"/>
              <a:t>Mendefinisikan ukuran-ukuran data numerik yg menjelaskan ‘ciri-ciri’ data. </a:t>
            </a:r>
          </a:p>
          <a:p>
            <a:pPr algn="just"/>
            <a:r>
              <a:rPr lang="id-ID" sz="2800" dirty="0"/>
              <a:t>Sembarang ukuran yang menunjukkan pusat segugus data yang telah diurutkan dari yang terkecil hingga terbesar atau sebaliknya </a:t>
            </a:r>
          </a:p>
          <a:p>
            <a:pPr algn="just"/>
            <a:r>
              <a:rPr lang="id-ID" sz="2800" dirty="0"/>
              <a:t>Merupakan penyederhanaan data untuk mempermudah peneliti membuat interpretasi dan mengambil suatu kesimpulan 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570156"/>
            <a:ext cx="8892480" cy="1054250"/>
          </a:xfrm>
        </p:spPr>
        <p:txBody>
          <a:bodyPr/>
          <a:lstStyle/>
          <a:p>
            <a:r>
              <a:rPr lang="id-ID" dirty="0"/>
              <a:t>	</a:t>
            </a:r>
            <a:r>
              <a:rPr lang="id-ID" sz="4800" dirty="0"/>
              <a:t>UKURAN PEMUSATAN</a:t>
            </a:r>
          </a:p>
        </p:txBody>
      </p:sp>
    </p:spTree>
    <p:extLst>
      <p:ext uri="{BB962C8B-B14F-4D97-AF65-F5344CB8AC3E}">
        <p14:creationId xmlns:p14="http://schemas.microsoft.com/office/powerpoint/2010/main" val="2024327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PERSENTIL</a:t>
            </a:r>
            <a:endParaRPr lang="id-ID" dirty="0"/>
          </a:p>
          <a:p>
            <a:pPr algn="just"/>
            <a:r>
              <a:rPr lang="id-ID" dirty="0"/>
              <a:t>Dari CONTOH :</a:t>
            </a:r>
          </a:p>
          <a:p>
            <a:pPr lvl="1" algn="just"/>
            <a:r>
              <a:rPr lang="id-ID" sz="2400" dirty="0"/>
              <a:t>Berapa Nilai Persentil lainnya ? Artinya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(17)</a:t>
            </a:r>
          </a:p>
        </p:txBody>
      </p:sp>
    </p:spTree>
    <p:extLst>
      <p:ext uri="{BB962C8B-B14F-4D97-AF65-F5344CB8AC3E}">
        <p14:creationId xmlns:p14="http://schemas.microsoft.com/office/powerpoint/2010/main" val="3061027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Dari buku Statistika Dasar, Sukestiyarno, hal 62</a:t>
            </a:r>
          </a:p>
          <a:p>
            <a:pPr lvl="1"/>
            <a:r>
              <a:rPr lang="id-ID" dirty="0"/>
              <a:t>No. 3</a:t>
            </a:r>
          </a:p>
          <a:p>
            <a:pPr lvl="1"/>
            <a:r>
              <a:rPr lang="id-ID" dirty="0"/>
              <a:t>No.4</a:t>
            </a:r>
          </a:p>
          <a:p>
            <a:pPr lvl="1"/>
            <a:r>
              <a:rPr lang="id-ID" dirty="0"/>
              <a:t>No. 6 b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LATIHAN </a:t>
            </a:r>
          </a:p>
        </p:txBody>
      </p:sp>
    </p:spTree>
    <p:extLst>
      <p:ext uri="{BB962C8B-B14F-4D97-AF65-F5344CB8AC3E}">
        <p14:creationId xmlns:p14="http://schemas.microsoft.com/office/powerpoint/2010/main" val="69105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60973"/>
          </a:xfrm>
        </p:spPr>
        <p:txBody>
          <a:bodyPr>
            <a:normAutofit/>
          </a:bodyPr>
          <a:lstStyle/>
          <a:p>
            <a:r>
              <a:rPr lang="id-ID" dirty="0"/>
              <a:t>Meliputi :</a:t>
            </a:r>
          </a:p>
          <a:p>
            <a:pPr lvl="1"/>
            <a:r>
              <a:rPr lang="id-ID" dirty="0"/>
              <a:t>Mean (rataan)</a:t>
            </a:r>
          </a:p>
          <a:p>
            <a:pPr lvl="1"/>
            <a:r>
              <a:rPr lang="id-ID" dirty="0"/>
              <a:t>Median (nilai tengah)</a:t>
            </a:r>
          </a:p>
          <a:p>
            <a:pPr lvl="1"/>
            <a:r>
              <a:rPr lang="id-ID" dirty="0"/>
              <a:t>Modus (ukuran yang paling sering muncul)</a:t>
            </a:r>
          </a:p>
          <a:p>
            <a:pPr lvl="1"/>
            <a:r>
              <a:rPr lang="id-ID" dirty="0"/>
              <a:t>Generalisasi median (kuartil, desil, persentil)</a:t>
            </a:r>
          </a:p>
          <a:p>
            <a:pPr marL="354013" lvl="1" indent="-354013"/>
            <a:r>
              <a:rPr lang="id-ID" dirty="0"/>
              <a:t>Bentuk data :</a:t>
            </a:r>
          </a:p>
          <a:p>
            <a:pPr marL="719773" lvl="2" indent="-354013"/>
            <a:r>
              <a:rPr lang="id-ID" dirty="0"/>
              <a:t>Data tunggal, sampel kecil</a:t>
            </a:r>
          </a:p>
          <a:p>
            <a:pPr marL="719773" lvl="2" indent="-354013"/>
            <a:r>
              <a:rPr lang="id-ID" dirty="0"/>
              <a:t>Data berkelompok, data yang sudah dikelompokkan ke dalam distribusi frekuensi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8131982" cy="1054250"/>
          </a:xfrm>
        </p:spPr>
        <p:txBody>
          <a:bodyPr/>
          <a:lstStyle/>
          <a:p>
            <a:r>
              <a:rPr lang="id-ID" sz="4800" dirty="0"/>
              <a:t>UKURAN PEMUSATAN (2)</a:t>
            </a:r>
          </a:p>
        </p:txBody>
      </p:sp>
    </p:spTree>
    <p:extLst>
      <p:ext uri="{BB962C8B-B14F-4D97-AF65-F5344CB8AC3E}">
        <p14:creationId xmlns:p14="http://schemas.microsoft.com/office/powerpoint/2010/main" val="348138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99247" y="2132857"/>
                <a:ext cx="7745505" cy="460851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MEAN</a:t>
                </a:r>
              </a:p>
              <a:p>
                <a:pPr algn="just"/>
                <a:r>
                  <a:rPr lang="id-ID" dirty="0"/>
                  <a:t>Rata-rata/mean/nilai tengah </a:t>
                </a:r>
              </a:p>
              <a:p>
                <a:pPr algn="just"/>
                <a:r>
                  <a:rPr lang="id-ID" dirty="0"/>
                  <a:t>merupakan salah satu ukuran untuk memberikan gambaran yang lebih jelas dan singkat tentang sekumpulan data dengan melihat pusat suatu data, apabila data diurutkan dari yang terkecil sampai terbesar atau sebaliknya. </a:t>
                </a:r>
              </a:p>
              <a:p>
                <a:pPr algn="just"/>
                <a:r>
                  <a:rPr lang="id-ID" dirty="0"/>
                  <a:t>Dilambangkan dengan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Jenis rata-rata ; </a:t>
                </a:r>
              </a:p>
              <a:p>
                <a:pPr lvl="1" algn="just"/>
                <a:r>
                  <a:rPr lang="id-ID" dirty="0">
                    <a:solidFill>
                      <a:srgbClr val="FF0000"/>
                    </a:solidFill>
                  </a:rPr>
                  <a:t>Rata-rata numerik (rata-rata hitung) </a:t>
                </a:r>
              </a:p>
              <a:p>
                <a:pPr lvl="1" algn="just"/>
                <a:r>
                  <a:rPr lang="id-ID" dirty="0"/>
                  <a:t>rata – rata ukur (geometric mean) </a:t>
                </a:r>
              </a:p>
              <a:p>
                <a:pPr lvl="1" algn="just"/>
                <a:r>
                  <a:rPr lang="id-ID" dirty="0"/>
                  <a:t>rata – rata harmonik (harmonic mean) </a:t>
                </a:r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9247" y="2132857"/>
                <a:ext cx="7745505" cy="4608512"/>
              </a:xfrm>
              <a:blipFill rotWithShape="1">
                <a:blip r:embed="rId2"/>
                <a:stretch>
                  <a:fillRect l="-1260" t="-1852" r="-118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</a:t>
            </a:r>
          </a:p>
        </p:txBody>
      </p:sp>
    </p:spTree>
    <p:extLst>
      <p:ext uri="{BB962C8B-B14F-4D97-AF65-F5344CB8AC3E}">
        <p14:creationId xmlns:p14="http://schemas.microsoft.com/office/powerpoint/2010/main" val="217596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MEAN</a:t>
                </a:r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  <a:p>
                <a:endParaRPr lang="id-ID" dirty="0"/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:r>
                  <a:rPr lang="id-ID" dirty="0"/>
                  <a:t>Keterangan: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id-ID" i="1">
                        <a:latin typeface="Cambria Math"/>
                      </a:rPr>
                      <m:t> </m:t>
                    </m:r>
                    <m:r>
                      <a:rPr lang="id-ID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id-ID" dirty="0"/>
                  <a:t>   = rata – rata </a:t>
                </a:r>
              </a:p>
              <a:p>
                <a:pPr marL="0" indent="0">
                  <a:buNone/>
                </a:pPr>
                <a:r>
                  <a:rPr lang="el-GR" dirty="0"/>
                  <a:t>Σ</a:t>
                </a:r>
                <a:r>
                  <a:rPr lang="id-ID" dirty="0"/>
                  <a:t>xi = Jumlah data (data ke-1 sampai ke-n) </a:t>
                </a:r>
              </a:p>
              <a:p>
                <a:pPr marL="0" indent="0">
                  <a:buNone/>
                </a:pPr>
                <a:r>
                  <a:rPr lang="id-ID" dirty="0"/>
                  <a:t>n    = Jumlah data 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60" t="-14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(2)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7191375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3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99247" y="2248347"/>
                <a:ext cx="7745505" cy="413298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MEAN</a:t>
                </a:r>
              </a:p>
              <a:p>
                <a:r>
                  <a:rPr lang="id-ID" dirty="0">
                    <a:solidFill>
                      <a:schemeClr val="tx1"/>
                    </a:solidFill>
                  </a:rPr>
                  <a:t>CONTOH :</a:t>
                </a:r>
                <a:endParaRPr lang="id-ID" dirty="0"/>
              </a:p>
              <a:p>
                <a:pPr marL="442913" indent="-442913" algn="just">
                  <a:buNone/>
                </a:pPr>
                <a:r>
                  <a:rPr lang="id-ID" dirty="0"/>
                  <a:t>      </a:t>
                </a:r>
                <a:r>
                  <a:rPr lang="pl-PL" sz="2000" dirty="0"/>
                  <a:t>D</a:t>
                </a:r>
                <a:r>
                  <a:rPr lang="id-ID" sz="2000" dirty="0"/>
                  <a:t>iketahui nilai UTS Statistika dari 10 </a:t>
                </a:r>
                <a:r>
                  <a:rPr lang="id-ID" sz="2000"/>
                  <a:t>mahasiswa </a:t>
                </a:r>
                <a:r>
                  <a:rPr lang="en-US" sz="2000"/>
                  <a:t>TI</a:t>
                </a:r>
                <a:r>
                  <a:rPr lang="id-ID" sz="2000"/>
                  <a:t> </a:t>
                </a:r>
                <a:r>
                  <a:rPr lang="id-ID" sz="2000" dirty="0"/>
                  <a:t>sbb : </a:t>
                </a:r>
              </a:p>
              <a:p>
                <a:pPr marL="442913" indent="-442913" algn="just">
                  <a:buNone/>
                </a:pPr>
                <a:endParaRPr lang="id-ID" dirty="0"/>
              </a:p>
              <a:p>
                <a:pPr marL="442913" indent="-442913" algn="just">
                  <a:buNone/>
                </a:pPr>
                <a:endParaRPr lang="id-ID" dirty="0"/>
              </a:p>
              <a:p>
                <a:pPr marL="442913" indent="-442913" algn="just">
                  <a:buNone/>
                </a:pPr>
                <a:endParaRPr lang="id-ID" dirty="0"/>
              </a:p>
              <a:p>
                <a:pPr marL="442913" indent="1798638" algn="just">
                  <a:buNone/>
                </a:pPr>
                <a:endParaRPr lang="id-ID" dirty="0"/>
              </a:p>
              <a:p>
                <a:pPr marL="442913" indent="1798638" algn="just">
                  <a:buNone/>
                </a:pPr>
                <a:r>
                  <a:rPr lang="id-ID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id-ID" dirty="0"/>
                  <a:t> = 750 / 10 = 75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9247" y="2248347"/>
                <a:ext cx="7745505" cy="4132981"/>
              </a:xfrm>
              <a:blipFill>
                <a:blip r:embed="rId2"/>
                <a:stretch>
                  <a:fillRect l="-1260" t="-1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(3)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19514"/>
              </p:ext>
            </p:extLst>
          </p:nvPr>
        </p:nvGraphicFramePr>
        <p:xfrm>
          <a:off x="1259632" y="3573016"/>
          <a:ext cx="1656184" cy="2674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Mahasiswa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Nilai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85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B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65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C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60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D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75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E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80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F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80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G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55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H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90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85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J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75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750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933056"/>
            <a:ext cx="154305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992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MEDIAN</a:t>
            </a:r>
            <a:endParaRPr lang="id-ID" dirty="0"/>
          </a:p>
          <a:p>
            <a:pPr algn="just"/>
            <a:r>
              <a:rPr lang="id-ID" dirty="0"/>
              <a:t>Nilai tengah dari gugusan data yang telah diurutkan (disusun) mulai dari data terkecil sampai data terbesar </a:t>
            </a:r>
          </a:p>
          <a:p>
            <a:pPr algn="just"/>
            <a:r>
              <a:rPr lang="id-ID" dirty="0"/>
              <a:t>Urutkan data mulai dari yang terkecil sampai yang terbesar </a:t>
            </a:r>
          </a:p>
          <a:p>
            <a:pPr algn="just"/>
            <a:r>
              <a:rPr lang="it-IT" dirty="0"/>
              <a:t>Posisi median dicari dengan rumus </a:t>
            </a:r>
          </a:p>
          <a:p>
            <a:pPr marL="0" indent="0" algn="just">
              <a:buNone/>
            </a:pPr>
            <a:r>
              <a:rPr lang="id-ID" b="1" dirty="0"/>
              <a:t>	Md = ½ (n + 1) </a:t>
            </a:r>
            <a:endParaRPr lang="id-ID" dirty="0"/>
          </a:p>
          <a:p>
            <a:pPr marL="0" indent="0" algn="just">
              <a:buNone/>
            </a:pPr>
            <a:r>
              <a:rPr lang="id-ID" dirty="0"/>
              <a:t>      Keterangan : </a:t>
            </a:r>
          </a:p>
          <a:p>
            <a:pPr marL="0" indent="0" algn="just">
              <a:buNone/>
            </a:pPr>
            <a:r>
              <a:rPr lang="id-ID" dirty="0"/>
              <a:t>      Md = posisi median </a:t>
            </a:r>
          </a:p>
          <a:p>
            <a:pPr marL="0" indent="0" algn="just">
              <a:buNone/>
            </a:pPr>
            <a:r>
              <a:rPr lang="id-ID" dirty="0"/>
              <a:t>      n = jumlah data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(4)</a:t>
            </a:r>
          </a:p>
        </p:txBody>
      </p:sp>
    </p:spTree>
    <p:extLst>
      <p:ext uri="{BB962C8B-B14F-4D97-AF65-F5344CB8AC3E}">
        <p14:creationId xmlns:p14="http://schemas.microsoft.com/office/powerpoint/2010/main" val="3713243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2857"/>
            <a:ext cx="7745505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MEDIAN</a:t>
            </a:r>
            <a:endParaRPr lang="id-ID" dirty="0"/>
          </a:p>
          <a:p>
            <a:pPr algn="just"/>
            <a:r>
              <a:rPr lang="id-ID" sz="2200" dirty="0"/>
              <a:t>CONTOH , UNTUK DATA GANJIL</a:t>
            </a:r>
          </a:p>
          <a:p>
            <a:pPr lvl="1" algn="just"/>
            <a:r>
              <a:rPr lang="id-ID" dirty="0"/>
              <a:t>Terdapat data-data sbb : 2,1,3,4,5,6,3,3,4</a:t>
            </a:r>
          </a:p>
          <a:p>
            <a:pPr lvl="1" algn="just"/>
            <a:r>
              <a:rPr lang="id-ID" dirty="0"/>
              <a:t>Urutan data : 1,2,3,3,3,4,4,5,6</a:t>
            </a:r>
          </a:p>
          <a:p>
            <a:pPr lvl="1" algn="just"/>
            <a:r>
              <a:rPr lang="id-ID" b="1" dirty="0"/>
              <a:t>Md = ½ (n + 1) = ½ (9+1) = 5</a:t>
            </a:r>
          </a:p>
          <a:p>
            <a:pPr lvl="1" algn="just"/>
            <a:r>
              <a:rPr lang="id-ID" b="1" dirty="0"/>
              <a:t>Berarti median berada pada data ke 5 yaitu 3</a:t>
            </a:r>
            <a:endParaRPr lang="id-ID" dirty="0"/>
          </a:p>
          <a:p>
            <a:pPr marL="411480" lvl="1" indent="0" algn="just">
              <a:buNone/>
            </a:pPr>
            <a:endParaRPr lang="id-ID" dirty="0"/>
          </a:p>
          <a:p>
            <a:pPr algn="just"/>
            <a:r>
              <a:rPr lang="id-ID" sz="2200" dirty="0"/>
              <a:t>CONTOH , UNTUK DATA GENAP</a:t>
            </a:r>
          </a:p>
          <a:p>
            <a:pPr lvl="1" algn="just"/>
            <a:r>
              <a:rPr lang="id-ID" dirty="0"/>
              <a:t>Terdapat data-data sbb : 2,1,3,4,5,6,3,3,4,2</a:t>
            </a:r>
          </a:p>
          <a:p>
            <a:pPr lvl="1" algn="just"/>
            <a:r>
              <a:rPr lang="id-ID" dirty="0"/>
              <a:t>Urutan data : 1,2,2,3,3,3,4,4,5,6</a:t>
            </a:r>
          </a:p>
          <a:p>
            <a:pPr lvl="1" algn="just"/>
            <a:r>
              <a:rPr lang="id-ID" b="1" dirty="0"/>
              <a:t>Md = ½ (n + 1) = ½ (10+1) = 5.5</a:t>
            </a:r>
          </a:p>
          <a:p>
            <a:pPr lvl="1" algn="just"/>
            <a:r>
              <a:rPr lang="id-ID" b="1" dirty="0"/>
              <a:t>Berarti median berada diantara data ke 5 dan 6 yaitu</a:t>
            </a:r>
          </a:p>
          <a:p>
            <a:pPr marL="411480" lvl="1" indent="0" algn="just">
              <a:buNone/>
            </a:pPr>
            <a:r>
              <a:rPr lang="id-ID" b="1" dirty="0"/>
              <a:t>      (3+3) / 2 = 3</a:t>
            </a:r>
            <a:endParaRPr lang="id-ID" dirty="0"/>
          </a:p>
          <a:p>
            <a:pPr algn="just"/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(5)</a:t>
            </a:r>
          </a:p>
        </p:txBody>
      </p:sp>
    </p:spTree>
    <p:extLst>
      <p:ext uri="{BB962C8B-B14F-4D97-AF65-F5344CB8AC3E}">
        <p14:creationId xmlns:p14="http://schemas.microsoft.com/office/powerpoint/2010/main" val="280287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132856"/>
            <a:ext cx="7745505" cy="4464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>
                <a:solidFill>
                  <a:srgbClr val="FF0000"/>
                </a:solidFill>
              </a:rPr>
              <a:t>MODUS</a:t>
            </a:r>
            <a:endParaRPr lang="id-ID" dirty="0"/>
          </a:p>
          <a:p>
            <a:pPr algn="just"/>
            <a:r>
              <a:rPr lang="id-ID" dirty="0"/>
              <a:t>Nilai dari data yang mempunyai frekuensi tertinggi baik data tunggal maupun data distribusi atau nilai yang sering muncul dalam kelompok data </a:t>
            </a:r>
          </a:p>
          <a:p>
            <a:pPr algn="just"/>
            <a:r>
              <a:rPr lang="id-ID" dirty="0"/>
              <a:t>Untuk mendapatkan nilai modus, cara yang dilakukan sangat sederhana, yaitu dengan mencari nilai yang sering muncul diantara sebaran data </a:t>
            </a:r>
          </a:p>
          <a:p>
            <a:pPr algn="just"/>
            <a:r>
              <a:rPr lang="id-ID" dirty="0"/>
              <a:t>Sebaran data tidak selalu mempunyai modus, tetapi bisa juga mempunyai modus lebih dari satu, apabila terdapat lebih dari satu data yang sering muncul </a:t>
            </a:r>
            <a:endParaRPr lang="id-ID" b="1" dirty="0">
              <a:solidFill>
                <a:srgbClr val="FF0000"/>
              </a:solidFill>
            </a:endParaRPr>
          </a:p>
          <a:p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DATA TUNGGAL (6)</a:t>
            </a:r>
          </a:p>
        </p:txBody>
      </p:sp>
    </p:spTree>
    <p:extLst>
      <p:ext uri="{BB962C8B-B14F-4D97-AF65-F5344CB8AC3E}">
        <p14:creationId xmlns:p14="http://schemas.microsoft.com/office/powerpoint/2010/main" val="3012890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3286</TotalTime>
  <Words>988</Words>
  <Application>Microsoft Office PowerPoint</Application>
  <PresentationFormat>On-screen Show (4:3)</PresentationFormat>
  <Paragraphs>181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Book Antiqua</vt:lpstr>
      <vt:lpstr>Calibri</vt:lpstr>
      <vt:lpstr>Cambria Math</vt:lpstr>
      <vt:lpstr>Times New Roman</vt:lpstr>
      <vt:lpstr>Wingdings</vt:lpstr>
      <vt:lpstr>Hardcover</vt:lpstr>
      <vt:lpstr>UKURAN PEMUSATAN DATA</vt:lpstr>
      <vt:lpstr> UKURAN PEMUSATAN</vt:lpstr>
      <vt:lpstr>UKURAN PEMUSATAN (2)</vt:lpstr>
      <vt:lpstr>DATA TUNGGAL</vt:lpstr>
      <vt:lpstr>DATA TUNGGAL (2)</vt:lpstr>
      <vt:lpstr>DATA TUNGGAL (3)</vt:lpstr>
      <vt:lpstr>DATA TUNGGAL (4)</vt:lpstr>
      <vt:lpstr>DATA TUNGGAL (5)</vt:lpstr>
      <vt:lpstr>DATA TUNGGAL (6)</vt:lpstr>
      <vt:lpstr>DATA TUNGGAL (7)</vt:lpstr>
      <vt:lpstr>DATA TUNGGAL (8)</vt:lpstr>
      <vt:lpstr>DATA TUNGGAL (9)</vt:lpstr>
      <vt:lpstr>DATA TUNGGAL (10)</vt:lpstr>
      <vt:lpstr>DATA TUNGGAL (11)</vt:lpstr>
      <vt:lpstr>DATA TUNGGAL (12)</vt:lpstr>
      <vt:lpstr>DATA TUNGGAL (13)</vt:lpstr>
      <vt:lpstr>DATA TUNGGAL (14)</vt:lpstr>
      <vt:lpstr>DATA TUNGGAL (15)</vt:lpstr>
      <vt:lpstr>DATA TUNGGAL (16)</vt:lpstr>
      <vt:lpstr>DATA TUNGGAL (17)</vt:lpstr>
      <vt:lpstr>LATIHAN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UKURAN PEMUSATAN DATA</dc:title>
  <dc:creator>asus</dc:creator>
  <cp:lastModifiedBy>Diah Dee</cp:lastModifiedBy>
  <cp:revision>46</cp:revision>
  <dcterms:created xsi:type="dcterms:W3CDTF">2015-10-04T06:42:46Z</dcterms:created>
  <dcterms:modified xsi:type="dcterms:W3CDTF">2025-04-13T13:12:23Z</dcterms:modified>
</cp:coreProperties>
</file>